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4790" r:id="rId4"/>
  </p:sldMasterIdLst>
  <p:notesMasterIdLst>
    <p:notesMasterId r:id="rId7"/>
  </p:notesMasterIdLst>
  <p:handoutMasterIdLst>
    <p:handoutMasterId r:id="rId8"/>
  </p:handoutMasterIdLst>
  <p:sldIdLst>
    <p:sldId id="2147471529" r:id="rId5"/>
    <p:sldId id="2147471598" r:id="rId6"/>
  </p:sldIdLst>
  <p:sldSz cx="12436475" cy="6994525"/>
  <p:notesSz cx="6858000" cy="9144000"/>
  <p:custDataLst>
    <p:tags r:id="rId9"/>
  </p:custDataLst>
  <p:defaultTextStyle>
    <a:defPPr>
      <a:defRPr lang="en-US"/>
    </a:defPPr>
    <a:lvl1pPr marL="0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66371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32742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99113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65484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331856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98226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64597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730969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75" userDrawn="1">
          <p15:clr>
            <a:srgbClr val="A4A3A4"/>
          </p15:clr>
        </p15:guide>
        <p15:guide id="2" pos="39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hor" initials="A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B860"/>
    <a:srgbClr val="00938F"/>
    <a:srgbClr val="2A2B2F"/>
    <a:srgbClr val="353535"/>
    <a:srgbClr val="F9D7C1"/>
    <a:srgbClr val="FAFAFA"/>
    <a:srgbClr val="2E3337"/>
    <a:srgbClr val="050608"/>
    <a:srgbClr val="FFFFFF"/>
    <a:srgbClr val="0D5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300666-6AC3-4E20-A61C-D57F6C6138C5}" v="14" dt="2023-05-25T22:27:15.187"/>
    <p1510:client id="{C750C005-B62D-4F4B-9957-E2991545CAE1}" v="4" dt="2023-05-24T23:16:23.441"/>
  </p1510:revLst>
</p1510:revInfo>
</file>

<file path=ppt/tableStyles.xml><?xml version="1.0" encoding="utf-8"?>
<a:tblStyleLst xmlns:a="http://schemas.openxmlformats.org/drawingml/2006/main" def="{7DF18680-E054-41AD-8BC1-D1AEF772440D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77" autoAdjust="0"/>
    <p:restoredTop sz="85102" autoAdjust="0"/>
  </p:normalViewPr>
  <p:slideViewPr>
    <p:cSldViewPr snapToGrid="0" showGuides="1">
      <p:cViewPr varScale="1">
        <p:scale>
          <a:sx n="83" d="100"/>
          <a:sy n="83" d="100"/>
        </p:scale>
        <p:origin x="1116" y="96"/>
      </p:cViewPr>
      <p:guideLst>
        <p:guide orient="horz" pos="2275"/>
        <p:guide pos="39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-1157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Franklin Gothic Book" panose="020B0503020102020204" pitchFamily="34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4839C2-E06D-40BB-9B10-E25F983376D9}" type="datetime8">
              <a:rPr lang="en-US">
                <a:latin typeface="Franklin Gothic Book" panose="020B0503020102020204" pitchFamily="34" charset="0"/>
              </a:rPr>
              <a:t>5/25/2023 4:15 PM</a:t>
            </a:fld>
            <a:endParaRPr lang="en-US" dirty="0">
              <a:latin typeface="Franklin Gothic Book" panose="020B05030201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5795010" cy="332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398463" defTabSz="914099" eaLnBrk="0" hangingPunct="0"/>
            <a:r>
              <a:rPr lang="en-US" sz="400" dirty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Franklin Gothic Book" panose="020B0503020102020204" pitchFamily="34" charset="0"/>
                <a:ea typeface="Segoe UI" pitchFamily="34" charset="0"/>
                <a:cs typeface="Segoe UI" pitchFamily="34" charset="0"/>
              </a:rPr>
              <a:t>© 2014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3"/>
          </p:nvPr>
        </p:nvSpPr>
        <p:spPr>
          <a:xfrm>
            <a:off x="5783579" y="8685213"/>
            <a:ext cx="1072833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C9E9D6-92A0-482B-A603-C9BA7FFB8190}" type="slidenum">
              <a:rPr lang="en-US">
                <a:latin typeface="Franklin Gothic Book" panose="020B0503020102020204" pitchFamily="34" charset="0"/>
              </a:rPr>
              <a:t>‹#›</a:t>
            </a:fld>
            <a:endParaRPr lang="en-US" dirty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595630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eader Placeholder 7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Franklin Gothic Book" panose="020B05030201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4"/>
          </p:nvPr>
        </p:nvSpPr>
        <p:spPr>
          <a:xfrm>
            <a:off x="0" y="8686800"/>
            <a:ext cx="5920740" cy="3559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marL="571500" indent="0" algn="l">
              <a:defRPr sz="1200">
                <a:latin typeface="Franklin Gothic Book" panose="020B0503020102020204" pitchFamily="34" charset="0"/>
              </a:defRPr>
            </a:lvl1pPr>
          </a:lstStyle>
          <a:p>
            <a:pPr defTabSz="914099" eaLnBrk="0" hangingPunct="0"/>
            <a:r>
              <a:rPr lang="en-US" sz="400" dirty="0"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rPr>
              <a:t>© 2014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Franklin Gothic Book" panose="020B0503020102020204" pitchFamily="34" charset="0"/>
              </a:defRPr>
            </a:lvl1pPr>
          </a:lstStyle>
          <a:p>
            <a:fld id="{5F3B6F03-C416-4EB9-A480-70060D0A4359}" type="datetime8">
              <a:rPr lang="en-US"/>
              <a:t>5/25/2023 4:15 PM</a:t>
            </a:fld>
            <a:endParaRPr lang="en-US" dirty="0"/>
          </a:p>
        </p:txBody>
      </p:sp>
      <p:sp>
        <p:nvSpPr>
          <p:cNvPr id="12" name="Notes Placeholder 11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5"/>
          </p:nvPr>
        </p:nvSpPr>
        <p:spPr>
          <a:xfrm>
            <a:off x="5909309" y="8685213"/>
            <a:ext cx="947103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Franklin Gothic Book" panose="020B0503020102020204" pitchFamily="34" charset="0"/>
              </a:defRPr>
            </a:lvl1pPr>
          </a:lstStyle>
          <a:p>
            <a:fld id="{B4008EB6-D09E-4580-8CD6-DDB14511944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64826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32742" rtl="0" eaLnBrk="1" latinLnBrk="0" hangingPunct="1">
      <a:lnSpc>
        <a:spcPct val="90000"/>
      </a:lnSpc>
      <a:spcAft>
        <a:spcPts val="340"/>
      </a:spcAft>
      <a:defRPr sz="900" kern="1200">
        <a:solidFill>
          <a:schemeClr val="tx1"/>
        </a:solidFill>
        <a:latin typeface="Franklin Gothic Medium" panose="020B0603020102020204" pitchFamily="34" charset="0"/>
        <a:ea typeface="+mn-ea"/>
        <a:cs typeface="+mn-cs"/>
      </a:defRPr>
    </a:lvl1pPr>
    <a:lvl2pPr marL="217262" indent="-107956" algn="l" defTabSz="932742" rtl="0" eaLnBrk="1" latinLnBrk="0" hangingPunct="1">
      <a:lnSpc>
        <a:spcPct val="90000"/>
      </a:lnSpc>
      <a:spcAft>
        <a:spcPts val="340"/>
      </a:spcAft>
      <a:buFont typeface="Arial" pitchFamily="34" charset="0"/>
      <a:buChar char="•"/>
      <a:defRPr sz="900" kern="1200">
        <a:solidFill>
          <a:schemeClr val="tx1"/>
        </a:solidFill>
        <a:latin typeface="Franklin Gothic Medium" panose="020B0603020102020204" pitchFamily="34" charset="0"/>
        <a:ea typeface="+mn-ea"/>
        <a:cs typeface="+mn-cs"/>
      </a:defRPr>
    </a:lvl2pPr>
    <a:lvl3pPr marL="334664" indent="-117403" algn="l" defTabSz="932742" rtl="0" eaLnBrk="1" latinLnBrk="0" hangingPunct="1">
      <a:lnSpc>
        <a:spcPct val="90000"/>
      </a:lnSpc>
      <a:spcAft>
        <a:spcPts val="340"/>
      </a:spcAft>
      <a:buFont typeface="Arial" pitchFamily="34" charset="0"/>
      <a:buChar char="•"/>
      <a:defRPr sz="900" kern="1200">
        <a:solidFill>
          <a:schemeClr val="tx1"/>
        </a:solidFill>
        <a:latin typeface="Franklin Gothic Medium" panose="020B0603020102020204" pitchFamily="34" charset="0"/>
        <a:ea typeface="+mn-ea"/>
        <a:cs typeface="+mn-cs"/>
      </a:defRPr>
    </a:lvl3pPr>
    <a:lvl4pPr marL="492551" indent="-149789" algn="l" defTabSz="932742" rtl="0" eaLnBrk="1" latinLnBrk="0" hangingPunct="1">
      <a:lnSpc>
        <a:spcPct val="90000"/>
      </a:lnSpc>
      <a:spcAft>
        <a:spcPts val="340"/>
      </a:spcAft>
      <a:buFont typeface="Arial" pitchFamily="34" charset="0"/>
      <a:buChar char="•"/>
      <a:defRPr sz="900" kern="1200">
        <a:solidFill>
          <a:schemeClr val="tx1"/>
        </a:solidFill>
        <a:latin typeface="Franklin Gothic Medium" panose="020B0603020102020204" pitchFamily="34" charset="0"/>
        <a:ea typeface="+mn-ea"/>
        <a:cs typeface="+mn-cs"/>
      </a:defRPr>
    </a:lvl4pPr>
    <a:lvl5pPr marL="627496" indent="-117403" algn="l" defTabSz="932742" rtl="0" eaLnBrk="1" latinLnBrk="0" hangingPunct="1">
      <a:lnSpc>
        <a:spcPct val="90000"/>
      </a:lnSpc>
      <a:spcAft>
        <a:spcPts val="340"/>
      </a:spcAft>
      <a:buFont typeface="Arial" pitchFamily="34" charset="0"/>
      <a:buChar char="•"/>
      <a:defRPr sz="900" kern="1200">
        <a:solidFill>
          <a:schemeClr val="tx1"/>
        </a:solidFill>
        <a:latin typeface="Franklin Gothic Medium" panose="020B0603020102020204" pitchFamily="34" charset="0"/>
        <a:ea typeface="+mn-ea"/>
        <a:cs typeface="+mn-cs"/>
      </a:defRPr>
    </a:lvl5pPr>
    <a:lvl6pPr marL="2331856" algn="l" defTabSz="9327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98226" algn="l" defTabSz="9327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64597" algn="l" defTabSz="9327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30969" algn="l" defTabSz="9327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head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051415D-9AD6-42B7-A5B5-AD959222ADD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8238" y="1797122"/>
            <a:ext cx="11520000" cy="47036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58447E-E335-4552-932F-3E20E18D7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788" y="702000"/>
            <a:ext cx="11518900" cy="487441"/>
          </a:xfrm>
        </p:spPr>
        <p:txBody>
          <a:bodyPr>
            <a:sp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Subhead">
            <a:extLst>
              <a:ext uri="{FF2B5EF4-FFF2-40B4-BE49-F238E27FC236}">
                <a16:creationId xmlns:a16="http://schemas.microsoft.com/office/drawing/2014/main" id="{50F3534E-86D7-443B-842A-0CC6DF73FA7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8238" y="1190626"/>
            <a:ext cx="11520000" cy="276998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Sub header – Delete if not needed</a:t>
            </a:r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C96ACC7-03EF-7D33-928E-99B411C337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06026" y="182639"/>
            <a:ext cx="1261741" cy="420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69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16="http://schemas.microsoft.com/office/drawing/2014/main" xmlns="">
      <p:transition spd="med">
        <p:fade/>
      </p:transition>
    </mc:Fallback>
  </mc:AlternateContent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A1431-D044-4624-A9EB-0EB136BFC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788" y="702000"/>
            <a:ext cx="11518900" cy="487441"/>
          </a:xfrm>
        </p:spPr>
        <p:txBody>
          <a:bodyPr>
            <a:sp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Subhead">
            <a:extLst>
              <a:ext uri="{FF2B5EF4-FFF2-40B4-BE49-F238E27FC236}">
                <a16:creationId xmlns:a16="http://schemas.microsoft.com/office/drawing/2014/main" id="{DCA722B4-99B5-411C-8627-3BE41B288F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8238" y="1190626"/>
            <a:ext cx="11520000" cy="276998"/>
          </a:xfrm>
        </p:spPr>
        <p:txBody>
          <a:bodyPr>
            <a:spAutoFit/>
          </a:bodyPr>
          <a:lstStyle>
            <a:lvl1pPr>
              <a:defRPr sz="1800"/>
            </a:lvl1pPr>
          </a:lstStyle>
          <a:p>
            <a:pPr lvl="0"/>
            <a:r>
              <a:rPr lang="en-US" dirty="0"/>
              <a:t>Sub header – Delete if not needed</a:t>
            </a:r>
            <a:endParaRPr lang="en-GB" dirty="0"/>
          </a:p>
        </p:txBody>
      </p:sp>
      <p:sp>
        <p:nvSpPr>
          <p:cNvPr id="5" name="Enable Layout Protection" hidden="1">
            <a:extLst>
              <a:ext uri="{FF2B5EF4-FFF2-40B4-BE49-F238E27FC236}">
                <a16:creationId xmlns:a16="http://schemas.microsoft.com/office/drawing/2014/main" id="{79A9CEA7-870D-48AC-91C4-0B3030657B49}"/>
              </a:ext>
            </a:extLst>
          </p:cNvPr>
          <p:cNvSpPr>
            <a:spLocks/>
          </p:cNvSpPr>
          <p:nvPr>
            <p:custDataLst>
              <p:tags r:id="rId1"/>
            </p:custDataLst>
          </p:nvPr>
        </p:nvSpPr>
        <p:spPr>
          <a:xfrm>
            <a:off x="458238" y="688976"/>
            <a:ext cx="11520000" cy="5811838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830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8788" y="702000"/>
            <a:ext cx="11518900" cy="517065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US" dirty="0"/>
              <a:t>Click to edit Master title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8238" y="1797122"/>
            <a:ext cx="11520000" cy="470369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empower - DO NOT DELETE!!!" hidden="1">
            <a:extLst>
              <a:ext uri="{FF2B5EF4-FFF2-40B4-BE49-F238E27FC236}">
                <a16:creationId xmlns:a16="http://schemas.microsoft.com/office/drawing/2014/main" id="{95395A98-75D3-4402-902E-1556DF6A371C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0"/>
            <a:ext cx="0" cy="0"/>
          </a:xfrm>
          <a:prstGeom prst="ellipse">
            <a:avLst/>
          </a:prstGeom>
          <a:solidFill>
            <a:schemeClr val="tx2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8CFCD10-4F92-4055-B8B8-AE77EE8C5BDE}"/>
              </a:ext>
            </a:extLst>
          </p:cNvPr>
          <p:cNvSpPr/>
          <p:nvPr/>
        </p:nvSpPr>
        <p:spPr bwMode="auto">
          <a:xfrm>
            <a:off x="458238" y="-343944"/>
            <a:ext cx="2708550" cy="101575"/>
          </a:xfrm>
          <a:prstGeom prst="rect">
            <a:avLst/>
          </a:prstGeom>
          <a:solidFill>
            <a:schemeClr val="accent2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DEF845E-025D-44D6-A656-F48F87FAAF36}"/>
              </a:ext>
            </a:extLst>
          </p:cNvPr>
          <p:cNvSpPr/>
          <p:nvPr/>
        </p:nvSpPr>
        <p:spPr bwMode="auto">
          <a:xfrm>
            <a:off x="3395388" y="-343944"/>
            <a:ext cx="2708550" cy="101575"/>
          </a:xfrm>
          <a:prstGeom prst="rect">
            <a:avLst/>
          </a:prstGeom>
          <a:solidFill>
            <a:schemeClr val="accent2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A8DBC36-2404-43F9-978B-D8DFD0989A39}"/>
              </a:ext>
            </a:extLst>
          </p:cNvPr>
          <p:cNvSpPr/>
          <p:nvPr/>
        </p:nvSpPr>
        <p:spPr bwMode="auto">
          <a:xfrm>
            <a:off x="9269688" y="-343944"/>
            <a:ext cx="2708550" cy="101575"/>
          </a:xfrm>
          <a:prstGeom prst="rect">
            <a:avLst/>
          </a:prstGeom>
          <a:solidFill>
            <a:schemeClr val="accent2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4752AC1-710A-4AC3-8C57-788EA76D9476}"/>
              </a:ext>
            </a:extLst>
          </p:cNvPr>
          <p:cNvSpPr/>
          <p:nvPr/>
        </p:nvSpPr>
        <p:spPr bwMode="auto">
          <a:xfrm>
            <a:off x="6332538" y="-343944"/>
            <a:ext cx="2708550" cy="101575"/>
          </a:xfrm>
          <a:prstGeom prst="rect">
            <a:avLst/>
          </a:prstGeom>
          <a:solidFill>
            <a:schemeClr val="accent2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8C73905-D80A-4B5E-9CDA-C68479222C6A}"/>
              </a:ext>
            </a:extLst>
          </p:cNvPr>
          <p:cNvSpPr/>
          <p:nvPr/>
        </p:nvSpPr>
        <p:spPr bwMode="auto">
          <a:xfrm>
            <a:off x="458238" y="-466085"/>
            <a:ext cx="3687600" cy="101575"/>
          </a:xfrm>
          <a:prstGeom prst="rect">
            <a:avLst/>
          </a:prstGeom>
          <a:solidFill>
            <a:schemeClr val="accent4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C87FC6D-C63D-434F-94DA-5B2884AEF1DF}"/>
              </a:ext>
            </a:extLst>
          </p:cNvPr>
          <p:cNvSpPr/>
          <p:nvPr/>
        </p:nvSpPr>
        <p:spPr bwMode="auto">
          <a:xfrm>
            <a:off x="4374438" y="-466085"/>
            <a:ext cx="3687600" cy="101575"/>
          </a:xfrm>
          <a:prstGeom prst="rect">
            <a:avLst/>
          </a:prstGeom>
          <a:solidFill>
            <a:schemeClr val="accent4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2B6FD19-7B50-4466-8066-35BEDC18AE37}"/>
              </a:ext>
            </a:extLst>
          </p:cNvPr>
          <p:cNvSpPr/>
          <p:nvPr/>
        </p:nvSpPr>
        <p:spPr bwMode="auto">
          <a:xfrm>
            <a:off x="8290638" y="-466085"/>
            <a:ext cx="3687600" cy="101575"/>
          </a:xfrm>
          <a:prstGeom prst="rect">
            <a:avLst/>
          </a:prstGeom>
          <a:solidFill>
            <a:schemeClr val="accent4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8097EFE-19A0-49AE-A19E-79CD7D0C4D93}"/>
              </a:ext>
            </a:extLst>
          </p:cNvPr>
          <p:cNvSpPr/>
          <p:nvPr/>
        </p:nvSpPr>
        <p:spPr bwMode="auto">
          <a:xfrm>
            <a:off x="458238" y="-221802"/>
            <a:ext cx="2121120" cy="101575"/>
          </a:xfrm>
          <a:prstGeom prst="rect">
            <a:avLst/>
          </a:prstGeom>
          <a:solidFill>
            <a:schemeClr val="accent1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4771C08-480E-4A09-9BD6-C73178394DC0}"/>
              </a:ext>
            </a:extLst>
          </p:cNvPr>
          <p:cNvSpPr/>
          <p:nvPr/>
        </p:nvSpPr>
        <p:spPr bwMode="auto">
          <a:xfrm>
            <a:off x="5157677" y="-221802"/>
            <a:ext cx="2121120" cy="101575"/>
          </a:xfrm>
          <a:prstGeom prst="rect">
            <a:avLst/>
          </a:prstGeom>
          <a:solidFill>
            <a:schemeClr val="accent1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6ED4795-1B2A-4544-9629-995C28DA41DE}"/>
              </a:ext>
            </a:extLst>
          </p:cNvPr>
          <p:cNvSpPr/>
          <p:nvPr/>
        </p:nvSpPr>
        <p:spPr bwMode="auto">
          <a:xfrm>
            <a:off x="9857118" y="-221802"/>
            <a:ext cx="2121120" cy="101575"/>
          </a:xfrm>
          <a:prstGeom prst="rect">
            <a:avLst/>
          </a:prstGeom>
          <a:solidFill>
            <a:schemeClr val="accent1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ACC4871-51F5-4CB5-9C1D-3756F4255332}"/>
              </a:ext>
            </a:extLst>
          </p:cNvPr>
          <p:cNvSpPr/>
          <p:nvPr/>
        </p:nvSpPr>
        <p:spPr bwMode="auto">
          <a:xfrm>
            <a:off x="2807957" y="-221802"/>
            <a:ext cx="2121120" cy="101575"/>
          </a:xfrm>
          <a:prstGeom prst="rect">
            <a:avLst/>
          </a:prstGeom>
          <a:solidFill>
            <a:schemeClr val="accent1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A937F8A-E932-4BFF-9561-191DE8D98A3E}"/>
              </a:ext>
            </a:extLst>
          </p:cNvPr>
          <p:cNvSpPr/>
          <p:nvPr/>
        </p:nvSpPr>
        <p:spPr bwMode="auto">
          <a:xfrm>
            <a:off x="7507398" y="-221802"/>
            <a:ext cx="2121120" cy="101575"/>
          </a:xfrm>
          <a:prstGeom prst="rect">
            <a:avLst/>
          </a:prstGeom>
          <a:solidFill>
            <a:schemeClr val="accent1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235FA78-0131-4FB7-9E51-3929428DCDBE}"/>
              </a:ext>
            </a:extLst>
          </p:cNvPr>
          <p:cNvSpPr/>
          <p:nvPr/>
        </p:nvSpPr>
        <p:spPr bwMode="auto">
          <a:xfrm>
            <a:off x="458238" y="-588227"/>
            <a:ext cx="5645700" cy="101575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3F7682A-2CCA-4420-B930-5E463AC12CE1}"/>
              </a:ext>
            </a:extLst>
          </p:cNvPr>
          <p:cNvSpPr/>
          <p:nvPr/>
        </p:nvSpPr>
        <p:spPr bwMode="auto">
          <a:xfrm>
            <a:off x="6332538" y="-588227"/>
            <a:ext cx="5645700" cy="101575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5" name="TextBox 26">
            <a:extLst>
              <a:ext uri="{FF2B5EF4-FFF2-40B4-BE49-F238E27FC236}">
                <a16:creationId xmlns:a16="http://schemas.microsoft.com/office/drawing/2014/main" id="{2D70893C-D2F2-4B26-10C2-E1B42287D238}"/>
              </a:ext>
            </a:extLst>
          </p:cNvPr>
          <p:cNvSpPr txBox="1">
            <a:spLocks noChangeArrowheads="1"/>
          </p:cNvSpPr>
          <p:nvPr userDrawn="1"/>
        </p:nvSpPr>
        <p:spPr bwMode="gray">
          <a:xfrm>
            <a:off x="458236" y="6661266"/>
            <a:ext cx="10356398" cy="1538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lIns="0" tIns="0" rIns="0" bIns="0" anchor="ctr" anchorCtr="0">
            <a:spAutoFit/>
          </a:bodyPr>
          <a:lstStyle>
            <a:lvl1pPr defTabSz="931863" eaLnBrk="0" hangingPunct="0">
              <a:defRPr sz="1200">
                <a:solidFill>
                  <a:schemeClr val="bg1"/>
                </a:solidFill>
                <a:latin typeface="Franklin Gothic Book" pitchFamily="34" charset="0"/>
                <a:ea typeface="MS PGothic" pitchFamily="34" charset="-128"/>
              </a:defRPr>
            </a:lvl1pPr>
            <a:lvl2pPr marL="742950" indent="-285750" defTabSz="931863" eaLnBrk="0" hangingPunct="0">
              <a:defRPr sz="1200">
                <a:solidFill>
                  <a:schemeClr val="bg1"/>
                </a:solidFill>
                <a:latin typeface="Franklin Gothic Book" pitchFamily="34" charset="0"/>
                <a:ea typeface="MS PGothic" pitchFamily="34" charset="-128"/>
              </a:defRPr>
            </a:lvl2pPr>
            <a:lvl3pPr marL="1143000" indent="-228600" defTabSz="931863" eaLnBrk="0" hangingPunct="0">
              <a:defRPr sz="1200">
                <a:solidFill>
                  <a:schemeClr val="bg1"/>
                </a:solidFill>
                <a:latin typeface="Franklin Gothic Book" pitchFamily="34" charset="0"/>
                <a:ea typeface="MS PGothic" pitchFamily="34" charset="-128"/>
              </a:defRPr>
            </a:lvl3pPr>
            <a:lvl4pPr marL="1600200" indent="-228600" defTabSz="931863" eaLnBrk="0" hangingPunct="0">
              <a:defRPr sz="1200">
                <a:solidFill>
                  <a:schemeClr val="bg1"/>
                </a:solidFill>
                <a:latin typeface="Franklin Gothic Book" pitchFamily="34" charset="0"/>
                <a:ea typeface="MS PGothic" pitchFamily="34" charset="-128"/>
              </a:defRPr>
            </a:lvl4pPr>
            <a:lvl5pPr marL="2057400" indent="-228600" defTabSz="931863" eaLnBrk="0" hangingPunct="0">
              <a:defRPr sz="1200">
                <a:solidFill>
                  <a:schemeClr val="bg1"/>
                </a:solidFill>
                <a:latin typeface="Franklin Gothic Book" pitchFamily="34" charset="0"/>
                <a:ea typeface="MS PGothic" pitchFamily="34" charset="-128"/>
              </a:defRPr>
            </a:lvl5pPr>
            <a:lvl6pPr marL="2514600" indent="-228600" defTabSz="931863" eaLnBrk="0" fontAlgn="base" hangingPunct="0">
              <a:lnSpc>
                <a:spcPct val="110000"/>
              </a:lnSpc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Franklin Gothic Book" pitchFamily="34" charset="0"/>
                <a:ea typeface="MS PGothic" pitchFamily="34" charset="-128"/>
              </a:defRPr>
            </a:lvl6pPr>
            <a:lvl7pPr marL="2971800" indent="-228600" defTabSz="931863" eaLnBrk="0" fontAlgn="base" hangingPunct="0">
              <a:lnSpc>
                <a:spcPct val="110000"/>
              </a:lnSpc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Franklin Gothic Book" pitchFamily="34" charset="0"/>
                <a:ea typeface="MS PGothic" pitchFamily="34" charset="-128"/>
              </a:defRPr>
            </a:lvl7pPr>
            <a:lvl8pPr marL="3429000" indent="-228600" defTabSz="931863" eaLnBrk="0" fontAlgn="base" hangingPunct="0">
              <a:lnSpc>
                <a:spcPct val="110000"/>
              </a:lnSpc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Franklin Gothic Book" pitchFamily="34" charset="0"/>
                <a:ea typeface="MS PGothic" pitchFamily="34" charset="-128"/>
              </a:defRPr>
            </a:lvl8pPr>
            <a:lvl9pPr marL="3886200" indent="-228600" defTabSz="931863" eaLnBrk="0" fontAlgn="base" hangingPunct="0">
              <a:lnSpc>
                <a:spcPct val="110000"/>
              </a:lnSpc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Franklin Gothic Book" pitchFamily="34" charset="0"/>
                <a:ea typeface="MS PGothic" pitchFamily="34" charset="-128"/>
              </a:defRPr>
            </a:lvl9pPr>
          </a:lstStyle>
          <a:p>
            <a:pPr marL="0" marR="0" lvl="0" indent="0" algn="l" defTabSz="931863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MS PGothic" pitchFamily="34" charset="-128"/>
              </a:rPr>
              <a:t>© 2023 </a:t>
            </a:r>
            <a:r>
              <a:rPr kumimoji="0" lang="en-GB" sz="1000" b="0" i="0" u="none" strike="noStrike" kern="0" cap="none" spc="0" normalizeH="0" baseline="0" noProof="0" dirty="0" err="1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MS PGothic" pitchFamily="34" charset="-128"/>
              </a:rPr>
              <a:t>McorpCX</a:t>
            </a: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MS PGothic" pitchFamily="34" charset="-128"/>
              </a:rPr>
              <a:t>, LLC. All rights reserved</a:t>
            </a: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MS PGothic" pitchFamily="34" charset="-128"/>
                <a:cs typeface="+mn-cs"/>
              </a:rPr>
              <a:t> |  </a:t>
            </a:r>
            <a:r>
              <a:rPr kumimoji="0" lang="en-US" sz="1000" b="0" i="0" u="none" strike="noStrike" kern="0" cap="none" spc="0" normalizeH="0" baseline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MS PGothic" pitchFamily="34" charset="-128"/>
                <a:cs typeface="+mn-cs"/>
              </a:rPr>
              <a:t>Customer Experience Education Tools for </a:t>
            </a: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MS PGothic" pitchFamily="34" charset="-128"/>
                <a:cs typeface="+mn-cs"/>
              </a:rPr>
              <a:t>use by original recipient | More online at: www.mcorp.cx 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Franklin Gothic Book"/>
              <a:ea typeface="MS PGothic" pitchFamily="34" charset="-128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E115A43-B3EE-EE03-05C0-0D047EDCD6E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706026" y="182639"/>
            <a:ext cx="1261741" cy="420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351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93" r:id="rId1"/>
    <p:sldLayoutId id="2147484795" r:id="rId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32742" rtl="0" eaLnBrk="1" latinLnBrk="0" hangingPunct="1">
        <a:lnSpc>
          <a:spcPct val="75000"/>
        </a:lnSpc>
        <a:spcBef>
          <a:spcPct val="0"/>
        </a:spcBef>
        <a:buNone/>
        <a:defRPr lang="en-US" sz="4200" b="0" kern="1200" cap="none" spc="-102" baseline="0" dirty="0">
          <a:ln w="3175">
            <a:noFill/>
          </a:ln>
          <a:solidFill>
            <a:schemeClr val="tx2"/>
          </a:solidFill>
          <a:effectLst/>
          <a:latin typeface="+mj-lt"/>
          <a:ea typeface="+mn-ea"/>
          <a:cs typeface="Segoe UI" pitchFamily="34" charset="0"/>
        </a:defRPr>
      </a:lvl1pPr>
    </p:titleStyle>
    <p:bodyStyle>
      <a:lvl1pPr marL="0" marR="0" indent="0" algn="l" defTabSz="932742" rtl="0" eaLnBrk="1" fontAlgn="auto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Pct val="90000"/>
        <a:buFont typeface="Arial" pitchFamily="34" charset="0"/>
        <a:buNone/>
        <a:tabLst/>
        <a:defRPr sz="1600" kern="1200" spc="0" baseline="0">
          <a:solidFill>
            <a:schemeClr val="tx1"/>
          </a:solidFill>
          <a:latin typeface="Franklin Gothic Medium" panose="020B0603020102020204" pitchFamily="34" charset="0"/>
          <a:ea typeface="+mn-ea"/>
          <a:cs typeface="+mn-cs"/>
        </a:defRPr>
      </a:lvl1pPr>
      <a:lvl2pPr marL="0" marR="0" indent="0" algn="l" defTabSz="932742" rtl="0" eaLnBrk="1" fontAlgn="auto" latinLnBrk="0" hangingPunct="1">
        <a:lnSpc>
          <a:spcPct val="100000"/>
        </a:lnSpc>
        <a:spcBef>
          <a:spcPts val="800"/>
        </a:spcBef>
        <a:spcAft>
          <a:spcPts val="0"/>
        </a:spcAft>
        <a:buClrTx/>
        <a:buSzPct val="80000"/>
        <a:buFont typeface="Wingdings" panose="05000000000000000000" pitchFamily="2" charset="2"/>
        <a:buNone/>
        <a:tabLst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2pPr>
      <a:lvl3pPr marL="180000" marR="0" indent="-180000" algn="l" defTabSz="932742" rtl="0" eaLnBrk="1" fontAlgn="auto" latinLnBrk="0" hangingPunct="1">
        <a:lnSpc>
          <a:spcPct val="100000"/>
        </a:lnSpc>
        <a:spcBef>
          <a:spcPts val="800"/>
        </a:spcBef>
        <a:spcAft>
          <a:spcPts val="0"/>
        </a:spcAft>
        <a:buClrTx/>
        <a:buSzPct val="80000"/>
        <a:buFont typeface="Wingdings" panose="05000000000000000000" pitchFamily="2" charset="2"/>
        <a:buChar char="§"/>
        <a:tabLst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3pPr>
      <a:lvl4pPr marL="360000" marR="0" indent="-180000" algn="l" defTabSz="932742" rtl="0" eaLnBrk="1" fontAlgn="auto" latinLnBrk="0" hangingPunct="1">
        <a:lnSpc>
          <a:spcPct val="100000"/>
        </a:lnSpc>
        <a:spcBef>
          <a:spcPts val="800"/>
        </a:spcBef>
        <a:spcAft>
          <a:spcPts val="0"/>
        </a:spcAft>
        <a:buClrTx/>
        <a:buSzPct val="80000"/>
        <a:buFont typeface="Wingdings" panose="05000000000000000000" pitchFamily="2" charset="2"/>
        <a:buChar char="§"/>
        <a:tabLst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4pPr>
      <a:lvl5pPr marL="540000" marR="0" indent="-180000" algn="l" defTabSz="932742" rtl="0" eaLnBrk="1" fontAlgn="auto" latinLnBrk="0" hangingPunct="1">
        <a:lnSpc>
          <a:spcPct val="100000"/>
        </a:lnSpc>
        <a:spcBef>
          <a:spcPts val="800"/>
        </a:spcBef>
        <a:spcAft>
          <a:spcPts val="0"/>
        </a:spcAft>
        <a:buClrTx/>
        <a:buSzPct val="80000"/>
        <a:buFont typeface="Wingdings" panose="05000000000000000000" pitchFamily="2" charset="2"/>
        <a:buChar char="§"/>
        <a:tabLst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5pPr>
      <a:lvl6pPr marL="1080000" indent="-270000" algn="l" defTabSz="932742" rtl="0" eaLnBrk="1" latinLnBrk="0" hangingPunct="1">
        <a:lnSpc>
          <a:spcPct val="90000"/>
        </a:lnSpc>
        <a:spcBef>
          <a:spcPts val="6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350000" indent="-270000" algn="l" defTabSz="932742" rtl="0" eaLnBrk="1" latinLnBrk="0" hangingPunct="1">
        <a:lnSpc>
          <a:spcPct val="90000"/>
        </a:lnSpc>
        <a:spcBef>
          <a:spcPts val="6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000" indent="-233186" algn="l" defTabSz="932742" rtl="0" eaLnBrk="1" latinLnBrk="0" hangingPunct="1">
        <a:lnSpc>
          <a:spcPct val="90000"/>
        </a:lnSpc>
        <a:spcBef>
          <a:spcPts val="6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90000" indent="-270000" algn="l" defTabSz="932742" rtl="0" eaLnBrk="1" latinLnBrk="0" hangingPunct="1">
        <a:lnSpc>
          <a:spcPct val="90000"/>
        </a:lnSpc>
        <a:spcBef>
          <a:spcPts val="6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371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742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113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484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1856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226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4597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0969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">
          <p15:clr>
            <a:srgbClr val="000000"/>
          </p15:clr>
        </p15:guide>
        <p15:guide id="6" pos="7546">
          <p15:clr>
            <a:srgbClr val="000000"/>
          </p15:clr>
        </p15:guide>
        <p15:guide id="8" orient="horz" pos="434">
          <p15:clr>
            <a:srgbClr val="F26B43"/>
          </p15:clr>
        </p15:guide>
        <p15:guide id="12" orient="horz" pos="1131">
          <p15:clr>
            <a:srgbClr val="000000"/>
          </p15:clr>
        </p15:guide>
        <p15:guide id="14" pos="1995">
          <p15:clr>
            <a:srgbClr val="FBAE40"/>
          </p15:clr>
        </p15:guide>
        <p15:guide id="15" pos="3843">
          <p15:clr>
            <a:srgbClr val="FBAE40"/>
          </p15:clr>
        </p15:guide>
        <p15:guide id="16" pos="3987">
          <p15:clr>
            <a:srgbClr val="FBAE40"/>
          </p15:clr>
        </p15:guide>
        <p15:guide id="17" pos="5694">
          <p15:clr>
            <a:srgbClr val="FBAE40"/>
          </p15:clr>
        </p15:guide>
        <p15:guide id="18" pos="5838">
          <p15:clr>
            <a:srgbClr val="FBAE40"/>
          </p15:clr>
        </p15:guide>
        <p15:guide id="19" pos="2138">
          <p15:clr>
            <a:srgbClr val="FBAE40"/>
          </p15:clr>
        </p15:guide>
        <p15:guide id="20" orient="horz" pos="789">
          <p15:clr>
            <a:srgbClr val="000000"/>
          </p15:clr>
        </p15:guide>
        <p15:guide id="21" orient="horz" pos="4098">
          <p15:clr>
            <a:srgbClr val="000000"/>
          </p15:clr>
        </p15:guide>
        <p15:guide id="23" pos="1623">
          <p15:clr>
            <a:srgbClr val="5ACBF0"/>
          </p15:clr>
        </p15:guide>
        <p15:guide id="24" pos="1767">
          <p15:clr>
            <a:srgbClr val="5ACBF0"/>
          </p15:clr>
        </p15:guide>
        <p15:guide id="25" pos="3104">
          <p15:clr>
            <a:srgbClr val="5ACBF0"/>
          </p15:clr>
        </p15:guide>
        <p15:guide id="26" pos="3249">
          <p15:clr>
            <a:srgbClr val="5ACBF0"/>
          </p15:clr>
        </p15:guide>
        <p15:guide id="27" pos="4584">
          <p15:clr>
            <a:srgbClr val="5ACBF0"/>
          </p15:clr>
        </p15:guide>
        <p15:guide id="28" pos="4730">
          <p15:clr>
            <a:srgbClr val="5ACBF0"/>
          </p15:clr>
        </p15:guide>
        <p15:guide id="29" pos="6065">
          <p15:clr>
            <a:srgbClr val="5ACBF0"/>
          </p15:clr>
        </p15:guide>
        <p15:guide id="30" pos="6209">
          <p15:clr>
            <a:srgbClr val="5ACBF0"/>
          </p15:clr>
        </p15:guide>
        <p15:guide id="31" pos="2612">
          <p15:clr>
            <a:srgbClr val="9FCC3B"/>
          </p15:clr>
        </p15:guide>
        <p15:guide id="32" pos="2756">
          <p15:clr>
            <a:srgbClr val="9FCC3B"/>
          </p15:clr>
        </p15:guide>
        <p15:guide id="33" pos="5079">
          <p15:clr>
            <a:srgbClr val="9FCC3B"/>
          </p15:clr>
        </p15:guide>
        <p15:guide id="34" pos="5222">
          <p15:clr>
            <a:srgbClr val="9FCC3B"/>
          </p15:clr>
        </p15:guide>
        <p15:guide id="35" orient="horz" pos="1464">
          <p15:clr>
            <a:srgbClr val="00000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Example">
            <a:extLst>
              <a:ext uri="{FF2B5EF4-FFF2-40B4-BE49-F238E27FC236}">
                <a16:creationId xmlns:a16="http://schemas.microsoft.com/office/drawing/2014/main" id="{F68B5268-70C7-CBF0-5903-A89FE90D3F21}"/>
              </a:ext>
            </a:extLst>
          </p:cNvPr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458787" y="914400"/>
          <a:ext cx="11547921" cy="6032474"/>
        </p:xfrm>
        <a:graphic>
          <a:graphicData uri="http://schemas.openxmlformats.org/drawingml/2006/table">
            <a:tbl>
              <a:tblPr firstRow="1" firstCol="1" bandRow="1"/>
              <a:tblGrid>
                <a:gridCol w="17031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1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2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63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895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564996">
                  <a:extLst>
                    <a:ext uri="{9D8B030D-6E8A-4147-A177-3AD203B41FA5}">
                      <a16:colId xmlns:a16="http://schemas.microsoft.com/office/drawing/2014/main" val="3923653902"/>
                    </a:ext>
                  </a:extLst>
                </a:gridCol>
              </a:tblGrid>
              <a:tr h="378581">
                <a:tc>
                  <a:txBody>
                    <a:bodyPr/>
                    <a:lstStyle/>
                    <a:p>
                      <a:pPr marL="0" marR="0" algn="l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FFFFFF"/>
                          </a:solidFill>
                          <a:effectLst/>
                          <a:latin typeface="Franklin Gothic Demi" panose="020B0703020102020204" pitchFamily="34" charset="0"/>
                          <a:ea typeface="Times" panose="02020603050405020304" pitchFamily="18" charset="0"/>
                          <a:cs typeface="Times New Roman" panose="02020603050405020304" pitchFamily="18" charset="0"/>
                        </a:rPr>
                        <a:t>Persona</a:t>
                      </a:r>
                      <a:endParaRPr lang="en-US" sz="1400" b="0" dirty="0">
                        <a:effectLst/>
                        <a:latin typeface="Franklin Gothic Demi" panose="020B07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FFFFFF"/>
                          </a:solidFill>
                          <a:effectLst/>
                          <a:latin typeface="Franklin Gothic Demi" panose="020B0703020102020204" pitchFamily="34" charset="0"/>
                          <a:ea typeface="Times" panose="02020603050405020304" pitchFamily="18" charset="0"/>
                          <a:cs typeface="Times New Roman" panose="02020603050405020304" pitchFamily="18" charset="0"/>
                        </a:rPr>
                        <a:t>Role </a:t>
                      </a:r>
                      <a:endParaRPr lang="en-US" sz="1400" b="0" dirty="0">
                        <a:effectLst/>
                        <a:latin typeface="Franklin Gothic Demi" panose="020B07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rgbClr val="FFFFFF"/>
                          </a:solidFill>
                          <a:effectLst/>
                          <a:latin typeface="Franklin Gothic Demi" panose="020B0703020102020204" pitchFamily="34" charset="0"/>
                          <a:ea typeface="Times" panose="02020603050405020304" pitchFamily="18" charset="0"/>
                          <a:cs typeface="Times New Roman" panose="02020603050405020304" pitchFamily="18" charset="0"/>
                        </a:rPr>
                        <a:t>Depts</a:t>
                      </a:r>
                    </a:p>
                  </a:txBody>
                  <a:tcPr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rgbClr val="FFFFFF"/>
                          </a:solidFill>
                          <a:effectLst/>
                          <a:latin typeface="Franklin Gothic Demi" panose="020B0703020102020204" pitchFamily="34" charset="0"/>
                          <a:ea typeface="Times" panose="02020603050405020304" pitchFamily="18" charset="0"/>
                          <a:cs typeface="Times New Roman" panose="02020603050405020304" pitchFamily="18" charset="0"/>
                        </a:rPr>
                        <a:t>Job Priorities </a:t>
                      </a:r>
                    </a:p>
                  </a:txBody>
                  <a:tcPr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FFFFFF"/>
                          </a:solidFill>
                          <a:effectLst/>
                          <a:latin typeface="Franklin Gothic Demi" panose="020B0703020102020204" pitchFamily="34" charset="0"/>
                          <a:ea typeface="Times" panose="02020603050405020304" pitchFamily="18" charset="0"/>
                          <a:cs typeface="Times New Roman" panose="02020603050405020304" pitchFamily="18" charset="0"/>
                        </a:rPr>
                        <a:t>Experience Goals </a:t>
                      </a:r>
                      <a:endParaRPr lang="en-US" sz="1400" b="0" dirty="0">
                        <a:effectLst/>
                        <a:latin typeface="Franklin Gothic Demi" panose="020B07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32742" rtl="0" eaLnBrk="1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rgbClr val="FFFFFF"/>
                          </a:solidFill>
                          <a:effectLst/>
                          <a:latin typeface="Franklin Gothic Demi" panose="020B0703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Education Need / CX Skills</a:t>
                      </a:r>
                    </a:p>
                  </a:txBody>
                  <a:tcPr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8481">
                <a:tc>
                  <a:txBody>
                    <a:bodyPr/>
                    <a:lstStyle/>
                    <a:p>
                      <a:pPr marL="0" marR="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300" b="0" kern="1200" spc="0" baseline="0" dirty="0">
                        <a:solidFill>
                          <a:schemeClr val="accent6"/>
                        </a:solidFill>
                        <a:latin typeface="Franklin Gothic Medium" panose="020B0603020102020204" pitchFamily="34" charset="0"/>
                        <a:ea typeface="+mn-ea"/>
                        <a:cs typeface="+mn-cs"/>
                      </a:endParaRP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35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>
                          <a:srgbClr val="7E4487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LnTx/>
                          <a:uFillTx/>
                          <a:latin typeface="Franklin Gothic Medium" panose="020B0603020102020204" pitchFamily="34" charset="0"/>
                          <a:ea typeface="+mn-ea"/>
                          <a:cs typeface="+mn-cs"/>
                        </a:rPr>
                        <a:t>Direct </a:t>
                      </a:r>
                      <a:b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Interacts with customers directly</a:t>
                      </a: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b="0" kern="1200" spc="0" baseline="0" dirty="0">
                          <a:solidFill>
                            <a:schemeClr val="accent6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Sales</a:t>
                      </a:r>
                    </a:p>
                    <a:p>
                      <a:r>
                        <a:rPr lang="en-US" sz="1300" b="0" kern="1200" spc="0" baseline="0" dirty="0">
                          <a:solidFill>
                            <a:schemeClr val="accent6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Customer Serv. </a:t>
                      </a:r>
                    </a:p>
                    <a:p>
                      <a:r>
                        <a:rPr lang="en-US" sz="1300" b="0" kern="1200" spc="0" baseline="0" dirty="0">
                          <a:solidFill>
                            <a:schemeClr val="accent6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Operations</a:t>
                      </a:r>
                    </a:p>
                    <a:p>
                      <a:r>
                        <a:rPr lang="en-US" sz="1300" b="0" kern="1200" spc="0" baseline="0" dirty="0">
                          <a:solidFill>
                            <a:schemeClr val="accent6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buClrTx/>
                        <a:buSzPct val="80000"/>
                        <a:buFont typeface="Wingdings" panose="05000000000000000000" pitchFamily="2" charset="2"/>
                        <a:buChar char="§"/>
                      </a:lvl1pPr>
                      <a:lvl2pPr>
                        <a:buClrTx/>
                        <a:buSzPct val="80000"/>
                        <a:buFont typeface="Wingdings" panose="05000000000000000000" pitchFamily="2" charset="2"/>
                        <a:buChar char="§"/>
                      </a:lvl2pPr>
                      <a:lvl3pPr>
                        <a:buClrTx/>
                        <a:buSzPct val="80000"/>
                        <a:buFont typeface="Wingdings" panose="05000000000000000000" pitchFamily="2" charset="2"/>
                        <a:buChar char="§"/>
                      </a:lvl3pPr>
                      <a:lvl4pPr>
                        <a:buClrTx/>
                        <a:buSzPct val="80000"/>
                        <a:buFont typeface="Wingdings" panose="05000000000000000000" pitchFamily="2" charset="2"/>
                        <a:buChar char="§"/>
                      </a:lvl4pPr>
                      <a:lvl5pPr>
                        <a:buClrTx/>
                        <a:buSzPct val="80000"/>
                        <a:buFont typeface="Wingdings" panose="05000000000000000000" pitchFamily="2" charset="2"/>
                        <a:buChar char="§"/>
                      </a:lvl5pPr>
                      <a:lvl6pPr>
                        <a:buSzPct val="80000"/>
                        <a:buFont typeface="Wingdings" panose="05000000000000000000" pitchFamily="2" charset="2"/>
                        <a:buChar char="§"/>
                      </a:lvl6pPr>
                      <a:lvl7pPr>
                        <a:buSzPct val="80000"/>
                        <a:buFont typeface="Wingdings" panose="05000000000000000000" pitchFamily="2" charset="2"/>
                        <a:buChar char="§"/>
                      </a:lvl7pPr>
                      <a:lvl8pPr>
                        <a:buSzPct val="80000"/>
                        <a:buFont typeface="Wingdings" panose="05000000000000000000" pitchFamily="2" charset="2"/>
                        <a:buChar char="§"/>
                      </a:lvl8pPr>
                      <a:lvl9pPr>
                        <a:buSzPct val="80000"/>
                        <a:buFont typeface="Wingdings" panose="05000000000000000000" pitchFamily="2" charset="2"/>
                        <a:buChar char="§"/>
                      </a:lvl9pPr>
                    </a:lstStyle>
                    <a:p>
                      <a:pPr marL="171450" indent="-171450" algn="l" defTabSz="932742" rtl="0" eaLnBrk="1" latinLnBrk="0" hangingPunct="1"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Pro-active Conflict Resolution </a:t>
                      </a:r>
                    </a:p>
                    <a:p>
                      <a:pPr marL="171450" indent="-171450" algn="l" defTabSz="932742" rtl="0" eaLnBrk="1" latinLnBrk="0" hangingPunct="1"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Problem Solving</a:t>
                      </a:r>
                    </a:p>
                    <a:p>
                      <a:pPr marL="171450" indent="-171450" algn="l" defTabSz="932742" rtl="0" eaLnBrk="1" latinLnBrk="0" hangingPunct="1"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Productivity </a:t>
                      </a: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Outside-In thinking</a:t>
                      </a:r>
                    </a:p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Understanding customer needs and journeys </a:t>
                      </a:r>
                    </a:p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Using CX Skills in simple and complex interactions</a:t>
                      </a: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noProof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 Why CX, What’s In it for Me</a:t>
                      </a:r>
                      <a:endParaRPr lang="en-US" sz="1300" b="0" kern="1200" spc="0" baseline="0" dirty="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noProof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 Conflict Management </a:t>
                      </a:r>
                      <a:endParaRPr lang="en-US" sz="1300" b="0" kern="1200" spc="0" baseline="0" dirty="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noProof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 Expectation Setting </a:t>
                      </a:r>
                      <a:endParaRPr lang="en-US" sz="1300" b="0" kern="1200" spc="0" baseline="0" dirty="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noProof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 Empathy</a:t>
                      </a:r>
                      <a:endParaRPr lang="en-US" sz="1300" b="0" kern="1200" spc="0" baseline="0" dirty="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8481">
                <a:tc>
                  <a:txBody>
                    <a:bodyPr/>
                    <a:lstStyle/>
                    <a:p>
                      <a:pPr marL="0" marR="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300" b="0" kern="1200" spc="0" baseline="0" dirty="0">
                        <a:solidFill>
                          <a:schemeClr val="accent6"/>
                        </a:solidFill>
                        <a:latin typeface="Franklin Gothic Medium" panose="020B0603020102020204" pitchFamily="34" charset="0"/>
                        <a:ea typeface="+mn-ea"/>
                        <a:cs typeface="+mn-cs"/>
                      </a:endParaRP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35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>
                          <a:srgbClr val="7E4487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LnTx/>
                          <a:uFillTx/>
                          <a:latin typeface="Franklin Gothic Medium" panose="020B0603020102020204" pitchFamily="34" charset="0"/>
                          <a:ea typeface="+mn-ea"/>
                          <a:cs typeface="+mn-cs"/>
                        </a:rPr>
                        <a:t>Indirect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LnTx/>
                          <a:uFillTx/>
                          <a:latin typeface="Franklin Gothic Medium" panose="020B0603020102020204" pitchFamily="34" charset="0"/>
                          <a:ea typeface="+mn-ea"/>
                          <a:cs typeface="+mn-cs"/>
                        </a:rPr>
                        <a:t> </a:t>
                      </a:r>
                      <a:b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Designs and influences customer  interactions</a:t>
                      </a: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Product Mgmt.</a:t>
                      </a:r>
                    </a:p>
                    <a:p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Marketing</a:t>
                      </a:r>
                    </a:p>
                    <a:p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Info Tech. </a:t>
                      </a:r>
                    </a:p>
                    <a:p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defTabSz="932742" rtl="0" eaLnBrk="1" fontAlgn="base" latinLnBrk="0" hangingPunct="1"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Optimizing processes​</a:t>
                      </a:r>
                    </a:p>
                    <a:p>
                      <a:pPr marL="171450" indent="-171450" algn="l" defTabSz="932742" rtl="0" eaLnBrk="1" fontAlgn="base" latinLnBrk="0" hangingPunct="1"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Implementing efficiency ​</a:t>
                      </a:r>
                    </a:p>
                    <a:p>
                      <a:pPr marL="171450" indent="-171450" algn="l" defTabSz="932742" rtl="0" eaLnBrk="1" fontAlgn="base" latinLnBrk="0" hangingPunct="1"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Tracking results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Understanding customer journeys </a:t>
                      </a:r>
                    </a:p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Innovating Design </a:t>
                      </a:r>
                    </a:p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Analyzing results for potential and actual impact </a:t>
                      </a: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Value of CX</a:t>
                      </a:r>
                    </a:p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noProof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Design Thinking, Storyboards </a:t>
                      </a:r>
                      <a:endParaRPr lang="en-US" sz="1300" b="0" kern="1200" spc="0" baseline="0" dirty="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noProof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Measurement Strategy </a:t>
                      </a:r>
                    </a:p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noProof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ROI Analysis  </a:t>
                      </a:r>
                      <a:endParaRPr lang="en-US" sz="1300" b="0" kern="1200" spc="0" baseline="0" dirty="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19932">
                <a:tc>
                  <a:txBody>
                    <a:bodyPr/>
                    <a:lstStyle/>
                    <a:p>
                      <a:pPr marL="0" marR="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300" b="0" kern="1200" spc="0" baseline="0" dirty="0">
                        <a:solidFill>
                          <a:schemeClr val="accent6"/>
                        </a:solidFill>
                        <a:latin typeface="Franklin Gothic Medium" panose="020B0603020102020204" pitchFamily="34" charset="0"/>
                        <a:ea typeface="+mn-ea"/>
                        <a:cs typeface="+mn-cs"/>
                      </a:endParaRP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35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>
                          <a:srgbClr val="7E4487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LnTx/>
                          <a:uFillTx/>
                          <a:latin typeface="Franklin Gothic Medium" panose="020B0603020102020204" pitchFamily="34" charset="0"/>
                          <a:ea typeface="+mn-ea"/>
                          <a:cs typeface="+mn-cs"/>
                        </a:rPr>
                        <a:t>Low Contact </a:t>
                      </a:r>
                      <a:b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Supports the people and systems with which customers interact</a:t>
                      </a: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Legal</a:t>
                      </a:r>
                    </a:p>
                    <a:p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HR</a:t>
                      </a:r>
                    </a:p>
                    <a:p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Finance </a:t>
                      </a:r>
                    </a:p>
                    <a:p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defTabSz="932742" rtl="0" eaLnBrk="1" fontAlgn="base" latinLnBrk="0" hangingPunct="1"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noProof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Mitigate risk </a:t>
                      </a:r>
                    </a:p>
                    <a:p>
                      <a:pPr marL="171450" indent="-171450" algn="l" defTabSz="932742" rtl="0" eaLnBrk="1" fontAlgn="base" latinLnBrk="0" hangingPunct="1"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noProof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Align objectives with employee and organization health and wellness </a:t>
                      </a: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Outside-In thinking</a:t>
                      </a:r>
                    </a:p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Innovating Design </a:t>
                      </a:r>
                    </a:p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Analyzing results for potential and actual impact </a:t>
                      </a:r>
                    </a:p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Talent Acquisition </a:t>
                      </a: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noProof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Why CX, What’s In it for Me</a:t>
                      </a:r>
                      <a:endParaRPr lang="en-US" sz="1300" b="0" kern="1200" spc="0" baseline="0" dirty="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noProof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Survey Design </a:t>
                      </a:r>
                      <a:endParaRPr lang="en-US" sz="1300" b="0" kern="1200" spc="0" baseline="0" dirty="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noProof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Dashboard Design, Mgmt.</a:t>
                      </a:r>
                    </a:p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noProof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Innovation </a:t>
                      </a:r>
                    </a:p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noProof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Tools Management </a:t>
                      </a:r>
                      <a:endParaRPr lang="en-US" sz="1300" b="0" kern="1200" spc="0" baseline="0" dirty="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16999">
                <a:tc>
                  <a:txBody>
                    <a:bodyPr/>
                    <a:lstStyle/>
                    <a:p>
                      <a:pPr marL="0" marR="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300" b="0" kern="1200" spc="0" baseline="0" dirty="0">
                        <a:solidFill>
                          <a:schemeClr val="accent6"/>
                        </a:solidFill>
                        <a:latin typeface="Franklin Gothic Medium" panose="020B0603020102020204" pitchFamily="34" charset="0"/>
                        <a:ea typeface="+mn-ea"/>
                        <a:cs typeface="+mn-cs"/>
                      </a:endParaRP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2742" rtl="0" eaLnBrk="1" fontAlgn="auto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LnTx/>
                          <a:uFillTx/>
                          <a:latin typeface="Franklin Gothic Medium" panose="020B0603020102020204" pitchFamily="34" charset="0"/>
                          <a:ea typeface="+mn-ea"/>
                          <a:cs typeface="+mn-cs"/>
                        </a:rPr>
                        <a:t>Leadership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LnTx/>
                          <a:uFillTx/>
                          <a:latin typeface="Franklin Gothic Medium" panose="020B06030201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32742" rtl="0" eaLnBrk="1" fontAlgn="auto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Modeling behavior through everyday actions, language and attitudes​</a:t>
                      </a: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Executive Team</a:t>
                      </a:r>
                    </a:p>
                    <a:p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Managers</a:t>
                      </a:r>
                    </a:p>
                    <a:p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Team Leads </a:t>
                      </a: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defTabSz="932742" rtl="0" eaLnBrk="1" fontAlgn="base" latinLnBrk="0" hangingPunct="1"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noProof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Business results attainment</a:t>
                      </a:r>
                    </a:p>
                    <a:p>
                      <a:pPr marL="171450" indent="-171450" algn="l" defTabSz="932742" rtl="0" eaLnBrk="1" fontAlgn="base" latinLnBrk="0" hangingPunct="1"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noProof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Employee performance </a:t>
                      </a:r>
                    </a:p>
                    <a:p>
                      <a:pPr marL="171450" indent="-171450" algn="l" defTabSz="932742" rtl="0" eaLnBrk="1" fontAlgn="base" latinLnBrk="0" hangingPunct="1"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noProof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Employee retention </a:t>
                      </a: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Support Learning and CX Culture Change </a:t>
                      </a:r>
                    </a:p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Talent Development </a:t>
                      </a:r>
                    </a:p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Resolve and Role Model handling of Complex customer requests </a:t>
                      </a:r>
                    </a:p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endParaRPr lang="en-US" sz="1300" b="0" kern="1200" spc="0" baseline="0" dirty="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noProof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Why CX, What’s In it for Us</a:t>
                      </a:r>
                      <a:endParaRPr lang="en-US" sz="1300" b="0" kern="1200" spc="0" baseline="0" dirty="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noProof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Critical Thinking </a:t>
                      </a:r>
                      <a:endParaRPr lang="en-US" sz="1300" b="0" kern="1200" spc="0" baseline="0" dirty="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noProof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Empathy, Expectation Setting</a:t>
                      </a:r>
                      <a:endParaRPr lang="en-US" sz="1300" b="0" kern="1200" spc="0" baseline="0" dirty="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noProof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Escalation Management </a:t>
                      </a:r>
                    </a:p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kern="1200" spc="0" baseline="0" noProof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Process Orientation</a:t>
                      </a:r>
                      <a:endParaRPr lang="en-US" sz="1300" b="0" kern="1200" spc="0" baseline="0" dirty="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endParaRPr lang="en-US" sz="1300" b="0" kern="1200" spc="0" baseline="0" dirty="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6" name="Picture 25" descr="A picture containing human face, clothing, person, person&#10;&#10;Description automatically generated">
            <a:extLst>
              <a:ext uri="{FF2B5EF4-FFF2-40B4-BE49-F238E27FC236}">
                <a16:creationId xmlns:a16="http://schemas.microsoft.com/office/drawing/2014/main" id="{84B7F5B4-049F-A953-EE00-4C5F8BB7B5E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7200" y="5333376"/>
            <a:ext cx="1655135" cy="1137219"/>
          </a:xfrm>
          <a:prstGeom prst="rect">
            <a:avLst/>
          </a:prstGeom>
        </p:spPr>
      </p:pic>
      <p:pic>
        <p:nvPicPr>
          <p:cNvPr id="27" name="Picture 26" descr="A picture containing human face, clothing, person, person&#10;&#10;Description automatically generated">
            <a:extLst>
              <a:ext uri="{FF2B5EF4-FFF2-40B4-BE49-F238E27FC236}">
                <a16:creationId xmlns:a16="http://schemas.microsoft.com/office/drawing/2014/main" id="{4D5EEC69-2169-FC40-B7B5-3EC044F7355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7200" y="3930637"/>
            <a:ext cx="1655135" cy="1137219"/>
          </a:xfrm>
          <a:prstGeom prst="rect">
            <a:avLst/>
          </a:prstGeom>
        </p:spPr>
      </p:pic>
      <p:pic>
        <p:nvPicPr>
          <p:cNvPr id="28" name="Picture 27" descr="A picture containing human face, clothing, person, person&#10;&#10;Description automatically generated">
            <a:extLst>
              <a:ext uri="{FF2B5EF4-FFF2-40B4-BE49-F238E27FC236}">
                <a16:creationId xmlns:a16="http://schemas.microsoft.com/office/drawing/2014/main" id="{433A980D-7785-F959-D441-48B222F6EA16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7200" y="2609069"/>
            <a:ext cx="1655135" cy="1137219"/>
          </a:xfrm>
          <a:prstGeom prst="rect">
            <a:avLst/>
          </a:prstGeom>
        </p:spPr>
      </p:pic>
      <p:pic>
        <p:nvPicPr>
          <p:cNvPr id="29" name="Picture 28" descr="A picture containing human face, clothing, person, person&#10;&#10;Description automatically generated">
            <a:extLst>
              <a:ext uri="{FF2B5EF4-FFF2-40B4-BE49-F238E27FC236}">
                <a16:creationId xmlns:a16="http://schemas.microsoft.com/office/drawing/2014/main" id="{B7B6DA1D-7525-3BF6-CA19-D94C7695855B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7200" y="1336225"/>
            <a:ext cx="1655135" cy="1137219"/>
          </a:xfrm>
          <a:prstGeom prst="rect">
            <a:avLst/>
          </a:prstGeom>
        </p:spPr>
      </p:pic>
      <p:sp>
        <p:nvSpPr>
          <p:cNvPr id="5" name="Title 2">
            <a:extLst>
              <a:ext uri="{FF2B5EF4-FFF2-40B4-BE49-F238E27FC236}">
                <a16:creationId xmlns:a16="http://schemas.microsoft.com/office/drawing/2014/main" id="{1A446F23-F687-5E0C-49AA-C04E82AA63CB}"/>
              </a:ext>
            </a:extLst>
          </p:cNvPr>
          <p:cNvSpPr txBox="1">
            <a:spLocks/>
          </p:cNvSpPr>
          <p:nvPr/>
        </p:nvSpPr>
        <p:spPr>
          <a:xfrm>
            <a:off x="457200" y="356760"/>
            <a:ext cx="11518900" cy="23211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32742" rtl="0" eaLnBrk="1" latinLnBrk="0" hangingPunct="1">
              <a:lnSpc>
                <a:spcPct val="75000"/>
              </a:lnSpc>
              <a:spcBef>
                <a:spcPct val="0"/>
              </a:spcBef>
              <a:buNone/>
              <a:defRPr lang="en-US" sz="4200" b="0" kern="1200" cap="none" spc="-102" baseline="0">
                <a:ln w="3175">
                  <a:noFill/>
                </a:ln>
                <a:solidFill>
                  <a:schemeClr val="tx2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sz="2000" spc="0" dirty="0">
                <a:latin typeface="Franklin Gothic Medium" panose="020B0603020102020204" pitchFamily="34" charset="0"/>
                <a:cs typeface="Segoe UI"/>
              </a:rPr>
              <a:t>Example: Role-based CX Competency Model</a:t>
            </a:r>
            <a:endParaRPr lang="en-US" sz="2000" spc="0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794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A4E7FB-8A31-11AB-03A4-76CF1DAF0B4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0903" y="1190626"/>
            <a:ext cx="11520000" cy="276998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6" name="Table Example">
            <a:extLst>
              <a:ext uri="{FF2B5EF4-FFF2-40B4-BE49-F238E27FC236}">
                <a16:creationId xmlns:a16="http://schemas.microsoft.com/office/drawing/2014/main" id="{F68B5268-70C7-CBF0-5903-A89FE90D3F21}"/>
              </a:ext>
            </a:extLst>
          </p:cNvPr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59861330"/>
              </p:ext>
            </p:extLst>
          </p:nvPr>
        </p:nvGraphicFramePr>
        <p:xfrm>
          <a:off x="450903" y="757151"/>
          <a:ext cx="11576942" cy="5724672"/>
        </p:xfrm>
        <a:graphic>
          <a:graphicData uri="http://schemas.openxmlformats.org/drawingml/2006/table">
            <a:tbl>
              <a:tblPr firstRow="1" firstCol="1" bandRow="1"/>
              <a:tblGrid>
                <a:gridCol w="16535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1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41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59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75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275850">
                  <a:extLst>
                    <a:ext uri="{9D8B030D-6E8A-4147-A177-3AD203B41FA5}">
                      <a16:colId xmlns:a16="http://schemas.microsoft.com/office/drawing/2014/main" val="3923653902"/>
                    </a:ext>
                  </a:extLst>
                </a:gridCol>
              </a:tblGrid>
              <a:tr h="373300">
                <a:tc>
                  <a:txBody>
                    <a:bodyPr/>
                    <a:lstStyle/>
                    <a:p>
                      <a:pPr marL="0" marR="0" algn="l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  <a:ea typeface="Times" panose="02020603050405020304" pitchFamily="18" charset="0"/>
                          <a:cs typeface="Times New Roman" panose="02020603050405020304" pitchFamily="18" charset="0"/>
                        </a:rPr>
                        <a:t>Persona</a:t>
                      </a:r>
                      <a:endParaRPr lang="en-US" sz="1400" b="0" dirty="0">
                        <a:effectLst/>
                        <a:latin typeface="Franklin Gothic Medium" panose="020B06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  <a:ea typeface="Times" panose="02020603050405020304" pitchFamily="18" charset="0"/>
                          <a:cs typeface="Times New Roman" panose="02020603050405020304" pitchFamily="18" charset="0"/>
                        </a:rPr>
                        <a:t>Role / Description</a:t>
                      </a:r>
                      <a:endParaRPr lang="en-US" sz="1400" b="0" dirty="0">
                        <a:effectLst/>
                        <a:latin typeface="Franklin Gothic Medium" panose="020B06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  <a:ea typeface="Times" panose="02020603050405020304" pitchFamily="18" charset="0"/>
                          <a:cs typeface="Times New Roman" panose="02020603050405020304" pitchFamily="18" charset="0"/>
                        </a:rPr>
                        <a:t>Depts</a:t>
                      </a:r>
                    </a:p>
                  </a:txBody>
                  <a:tcPr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  <a:ea typeface="Times" panose="02020603050405020304" pitchFamily="18" charset="0"/>
                          <a:cs typeface="Times New Roman" panose="02020603050405020304" pitchFamily="18" charset="0"/>
                        </a:rPr>
                        <a:t>Job Priorities </a:t>
                      </a:r>
                    </a:p>
                  </a:txBody>
                  <a:tcPr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  <a:ea typeface="Times" panose="02020603050405020304" pitchFamily="18" charset="0"/>
                          <a:cs typeface="Times New Roman" panose="02020603050405020304" pitchFamily="18" charset="0"/>
                        </a:rPr>
                        <a:t>Experience Goals </a:t>
                      </a:r>
                      <a:endParaRPr lang="en-US" sz="1400" b="0" dirty="0">
                        <a:effectLst/>
                        <a:latin typeface="Franklin Gothic Medium" panose="020B06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32742" rtl="0" eaLnBrk="1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Education Need / CX Skills</a:t>
                      </a:r>
                    </a:p>
                  </a:txBody>
                  <a:tcPr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8672">
                <a:tc>
                  <a:txBody>
                    <a:bodyPr/>
                    <a:lstStyle/>
                    <a:p>
                      <a:pPr marL="0" marR="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b="0" kern="1200" spc="0" baseline="0" dirty="0">
                          <a:solidFill>
                            <a:schemeClr val="accent6"/>
                          </a:solidFill>
                          <a:latin typeface="Franklin Gothic Medium" panose="020B0603020102020204" pitchFamily="34" charset="0"/>
                          <a:ea typeface="+mn-ea"/>
                          <a:cs typeface="+mn-cs"/>
                        </a:rPr>
                        <a:t>Image, Name</a:t>
                      </a:r>
                    </a:p>
                  </a:txBody>
                  <a:tcPr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>
                          <a:srgbClr val="7E4487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LnTx/>
                          <a:uFillTx/>
                          <a:latin typeface="Franklin Gothic Medium" panose="020B0603020102020204" pitchFamily="34" charset="0"/>
                          <a:ea typeface="+mn-ea"/>
                          <a:cs typeface="+mn-cs"/>
                        </a:rPr>
                        <a:t>Role</a:t>
                      </a:r>
                      <a:b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Description</a:t>
                      </a: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kern="1200" spc="0" baseline="0" dirty="0">
                          <a:solidFill>
                            <a:schemeClr val="accent6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Functional Area(s) where they work </a:t>
                      </a: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buClrTx/>
                        <a:buSzPct val="80000"/>
                        <a:buFont typeface="Wingdings" panose="05000000000000000000" pitchFamily="2" charset="2"/>
                        <a:buChar char="§"/>
                      </a:lvl1pPr>
                      <a:lvl2pPr>
                        <a:buClrTx/>
                        <a:buSzPct val="80000"/>
                        <a:buFont typeface="Wingdings" panose="05000000000000000000" pitchFamily="2" charset="2"/>
                        <a:buChar char="§"/>
                      </a:lvl2pPr>
                      <a:lvl3pPr>
                        <a:buClrTx/>
                        <a:buSzPct val="80000"/>
                        <a:buFont typeface="Wingdings" panose="05000000000000000000" pitchFamily="2" charset="2"/>
                        <a:buChar char="§"/>
                      </a:lvl3pPr>
                      <a:lvl4pPr>
                        <a:buClrTx/>
                        <a:buSzPct val="80000"/>
                        <a:buFont typeface="Wingdings" panose="05000000000000000000" pitchFamily="2" charset="2"/>
                        <a:buChar char="§"/>
                      </a:lvl4pPr>
                      <a:lvl5pPr>
                        <a:buClrTx/>
                        <a:buSzPct val="80000"/>
                        <a:buFont typeface="Wingdings" panose="05000000000000000000" pitchFamily="2" charset="2"/>
                        <a:buChar char="§"/>
                      </a:lvl5pPr>
                      <a:lvl6pPr>
                        <a:buSzPct val="80000"/>
                        <a:buFont typeface="Wingdings" panose="05000000000000000000" pitchFamily="2" charset="2"/>
                        <a:buChar char="§"/>
                      </a:lvl6pPr>
                      <a:lvl7pPr>
                        <a:buSzPct val="80000"/>
                        <a:buFont typeface="Wingdings" panose="05000000000000000000" pitchFamily="2" charset="2"/>
                        <a:buChar char="§"/>
                      </a:lvl7pPr>
                      <a:lvl8pPr>
                        <a:buSzPct val="80000"/>
                        <a:buFont typeface="Wingdings" panose="05000000000000000000" pitchFamily="2" charset="2"/>
                        <a:buChar char="§"/>
                      </a:lvl8pPr>
                      <a:lvl9pPr>
                        <a:buSzPct val="80000"/>
                        <a:buFont typeface="Wingdings" panose="05000000000000000000" pitchFamily="2" charset="2"/>
                        <a:buChar char="§"/>
                      </a:lvl9pPr>
                    </a:lstStyle>
                    <a:p>
                      <a:pPr marL="171450" indent="-171450" algn="l" defTabSz="932742" rtl="0" eaLnBrk="1" latinLnBrk="0" hangingPunct="1"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200" b="0" kern="1200" spc="0" baseline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Functional Responsibilities</a:t>
                      </a: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200" b="0" kern="1200" spc="0" baseline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Ways that Experience Management will improve the customer experience and enhance their success in role </a:t>
                      </a: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200" b="0" kern="1200" spc="0" baseline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Areas for Education prioritized including how to advance skills as needed over time </a:t>
                      </a: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8175">
                <a:tc>
                  <a:txBody>
                    <a:bodyPr/>
                    <a:lstStyle/>
                    <a:p>
                      <a:pPr marL="0" marR="0" lvl="0" indent="0" algn="l" defTabSz="932742" rtl="0" eaLnBrk="1" fontAlgn="auto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spc="0" baseline="0" dirty="0">
                          <a:solidFill>
                            <a:schemeClr val="accent6"/>
                          </a:solidFill>
                          <a:latin typeface="Franklin Gothic Medium" panose="020B06030201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400" b="0" kern="1200" spc="0" baseline="0" dirty="0">
                        <a:solidFill>
                          <a:schemeClr val="accent6"/>
                        </a:solidFill>
                        <a:latin typeface="Franklin Gothic Medium" panose="020B0603020102020204" pitchFamily="34" charset="0"/>
                        <a:ea typeface="+mn-ea"/>
                        <a:cs typeface="+mn-cs"/>
                      </a:endParaRPr>
                    </a:p>
                  </a:txBody>
                  <a:tcPr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>
                          <a:srgbClr val="7E4487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LnTx/>
                          <a:uFillTx/>
                          <a:latin typeface="Franklin Gothic Medium" panose="020B06030201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defTabSz="932742" rtl="0" eaLnBrk="1" fontAlgn="base" latinLnBrk="0" hangingPunct="1"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200" b="0" kern="1200" spc="0" baseline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200" b="0" kern="1200" spc="0" baseline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200" b="0" kern="1200" spc="0" baseline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8175">
                <a:tc>
                  <a:txBody>
                    <a:bodyPr/>
                    <a:lstStyle/>
                    <a:p>
                      <a:pPr marL="0" marR="0" lvl="0" indent="0" algn="l" defTabSz="932742" rtl="0" eaLnBrk="1" fontAlgn="auto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spc="0" baseline="0" dirty="0">
                          <a:solidFill>
                            <a:schemeClr val="accent6"/>
                          </a:solidFill>
                          <a:latin typeface="Franklin Gothic Medium" panose="020B06030201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400" b="0" kern="1200" spc="0" baseline="0" dirty="0">
                        <a:solidFill>
                          <a:schemeClr val="accent6"/>
                        </a:solidFill>
                        <a:latin typeface="Franklin Gothic Medium" panose="020B0603020102020204" pitchFamily="34" charset="0"/>
                        <a:ea typeface="+mn-ea"/>
                        <a:cs typeface="+mn-cs"/>
                      </a:endParaRPr>
                    </a:p>
                  </a:txBody>
                  <a:tcPr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>
                          <a:srgbClr val="7E4487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LnTx/>
                          <a:uFillTx/>
                          <a:latin typeface="Franklin Gothic Medium" panose="020B06030201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defTabSz="932742" rtl="0" eaLnBrk="1" fontAlgn="base" latinLnBrk="0" hangingPunct="1"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200" b="0" kern="1200" spc="0" baseline="0" noProof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200" b="0" kern="1200" spc="0" baseline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32742" rtl="0" eaLnBrk="1" fontAlgn="auto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200" b="0" kern="1200" spc="0" baseline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28175">
                <a:tc>
                  <a:txBody>
                    <a:bodyPr/>
                    <a:lstStyle/>
                    <a:p>
                      <a:pPr marL="0" marR="0" lvl="0" indent="0" algn="l" defTabSz="932742" rtl="0" eaLnBrk="1" fontAlgn="auto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spc="0" baseline="0" dirty="0">
                          <a:solidFill>
                            <a:schemeClr val="accent6"/>
                          </a:solidFill>
                          <a:latin typeface="Franklin Gothic Medium" panose="020B06030201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400" b="0" kern="1200" spc="0" baseline="0" dirty="0">
                        <a:solidFill>
                          <a:schemeClr val="accent6"/>
                        </a:solidFill>
                        <a:latin typeface="Franklin Gothic Medium" panose="020B0603020102020204" pitchFamily="34" charset="0"/>
                        <a:ea typeface="+mn-ea"/>
                        <a:cs typeface="+mn-cs"/>
                      </a:endParaRPr>
                    </a:p>
                  </a:txBody>
                  <a:tcPr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2742" rtl="0" eaLnBrk="1" fontAlgn="auto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LnTx/>
                          <a:uFillTx/>
                          <a:latin typeface="Franklin Gothic Medium" panose="020B06030201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kumimoji="0" lang="en-US" sz="14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defTabSz="932742" rtl="0" eaLnBrk="1" fontAlgn="base" latinLnBrk="0" hangingPunct="1"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200" b="0" kern="1200" spc="0" baseline="0" noProof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200" b="0" kern="1200" spc="0" baseline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endParaRPr lang="en-US" sz="1200" b="0" kern="1200" spc="0" baseline="0" dirty="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32742" rtl="0" eaLnBrk="1" fontAlgn="auto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200" b="0" kern="1200" spc="0" baseline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28175">
                <a:tc>
                  <a:txBody>
                    <a:bodyPr/>
                    <a:lstStyle/>
                    <a:p>
                      <a:pPr marL="0" marR="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400" b="0" kern="1200" spc="0" baseline="0" dirty="0">
                        <a:solidFill>
                          <a:schemeClr val="accent6"/>
                        </a:solidFill>
                        <a:latin typeface="Franklin Gothic Medium" panose="020B0603020102020204" pitchFamily="34" charset="0"/>
                        <a:ea typeface="+mn-ea"/>
                        <a:cs typeface="+mn-cs"/>
                      </a:endParaRPr>
                    </a:p>
                  </a:txBody>
                  <a:tcPr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2742" rtl="0" eaLnBrk="1" fontAlgn="auto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defTabSz="932742" rtl="0" eaLnBrk="1" fontAlgn="base" latinLnBrk="0" hangingPunct="1"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200" b="0" kern="1200" spc="0" baseline="0" noProof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32742" rtl="0" eaLnBrk="1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</a:pPr>
                      <a:r>
                        <a:rPr lang="en-US" sz="1200" b="0" kern="1200" spc="0" baseline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32742" rtl="0" eaLnBrk="1" fontAlgn="auto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200" b="0" kern="1200" spc="0" baseline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T="72000" marB="72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921122"/>
                  </a:ext>
                </a:extLst>
              </a:tr>
            </a:tbl>
          </a:graphicData>
        </a:graphic>
      </p:graphicFrame>
      <p:sp>
        <p:nvSpPr>
          <p:cNvPr id="2" name="Title 2">
            <a:extLst>
              <a:ext uri="{FF2B5EF4-FFF2-40B4-BE49-F238E27FC236}">
                <a16:creationId xmlns:a16="http://schemas.microsoft.com/office/drawing/2014/main" id="{9879ADF8-016D-DDB2-2777-552B1F6F7567}"/>
              </a:ext>
            </a:extLst>
          </p:cNvPr>
          <p:cNvSpPr txBox="1">
            <a:spLocks/>
          </p:cNvSpPr>
          <p:nvPr/>
        </p:nvSpPr>
        <p:spPr>
          <a:xfrm>
            <a:off x="457200" y="356760"/>
            <a:ext cx="11518900" cy="23211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32742" rtl="0" eaLnBrk="1" latinLnBrk="0" hangingPunct="1">
              <a:lnSpc>
                <a:spcPct val="75000"/>
              </a:lnSpc>
              <a:spcBef>
                <a:spcPct val="0"/>
              </a:spcBef>
              <a:buNone/>
              <a:defRPr lang="en-US" sz="4200" b="0" kern="1200" cap="none" spc="-102" baseline="0">
                <a:ln w="3175">
                  <a:noFill/>
                </a:ln>
                <a:solidFill>
                  <a:schemeClr val="tx2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sz="2000" spc="0" dirty="0">
                <a:latin typeface="Franklin Gothic Medium" panose="020B0603020102020204" pitchFamily="34" charset="0"/>
                <a:cs typeface="Segoe UI"/>
              </a:rPr>
              <a:t>Template: Role-based CX Competency Model</a:t>
            </a:r>
            <a:endParaRPr lang="en-US" sz="2000" spc="0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525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16="http://schemas.microsoft.com/office/drawing/2014/main" xmlns:a14="http://schemas.microsoft.com/office/drawing/2010/main"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B_0" val="AAAAAAH//////////wEAAAAAAAAAAAAAACoqIFRoaXMgaXMgYSBMaXRlREIgZmlsZSAqKgcE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g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IAAAAAAAAAAwAAAAMAAAAA/////wQASwwAAAAAAAAAAAAAIAD///////////////8AAAD///////////////8DAAAAAw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hqgI+c8X5JhkgoUd3ICSEFAAAAAAADAAAAAwADAAAAAQADAAEA////////BAAAAAMAEAALFBEJhjYL6Um/nSFXGOJj4wUAAAABAAMAAAAAAAMAAAAC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EAAgMAAAAAAAAAAAAACAB////////////////AAAA////////////////BAAAAAMA////////BAAAAAMA////////BAAAAAM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gEDAAAAAgD///////8aAAZMaW5rZWRTaGFwZXNEYXRhUHJvcGVydHlfMAUAAAAAAAQAAAADAAQAAAABAAQAAAADAP///////wMAAwEDAAAAAwD///////8lAAZMaW5rZWRTaGFwZVByZXNlbnRhdGlvblNldHRpbmdzRGF0YV8wBQAAAAEABAAAAAAABAAAAAIABAAAAAAABAAAAAIABAAAAAAA////////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gC3DgAAAAAAAAAAAAD/////gwCDAAAABV9pZAAQAAAABHhqgI+c8X5JhkgoUd3ICSEDRGF0YQAbAAAABExpbmtlZFNoYXBlRGF0YQAFAAAAAAACTmFtZQAZAAAATGlua2VkU2hhcGVzRGF0YVByb3BlcnR5ABBWZXJzaW9uAAAAAAAJTGFzdFdyaXRlAFWWkap3AQAAAAEA/////50AnQAAAAVfaWQAEAAAAAQUEQmGNgvpSb+dIVcY4mPjA0RhdGEAKgAAAAhQcmVzZW50YXRpb25TY2FubmVkRm9yTGlua2VkU2hhcGVzAAEAAk5hbWUAJAAAAExpbmtlZFNoYXBlUHJlc2VudGF0aW9uU2V0dGluZ3NEYXRhABBWZXJzaW9uAAAAAAAJTGFzdFdyaXRlAGeWkap3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B"/>
  <p:tag name="EMPOWERCHARTSPROPERTIES_B_LENGTH" val="2457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HDS" val="True"/>
  <p:tag name="MIO_SKIPVERSION" val="01.01.0001 00:00:00"/>
  <p:tag name="MIO_UPDATE" val="True"/>
  <p:tag name="MIO_DBID" val="B8FCB12D-AF03-49EB-9F79-BB019BE99E1E"/>
  <p:tag name="MIO_FALLBACK_LAYOUT" val="6"/>
  <p:tag name="MIO_SHOW_DATE" val="False"/>
  <p:tag name="MIO_SHOW_FOOTER" val="False"/>
  <p:tag name="MIO_SHOW_PAGENUMBER" val="False"/>
  <p:tag name="MIO_AVOID_BLANK_LAYOUT" val="False"/>
  <p:tag name="MIO_CD_LAYOUT_VALID_AREA" val="False"/>
  <p:tag name="MIO_MATCH_COLOR_SCHEME" val="True"/>
  <p:tag name="MIO_NUMBER_OF_VALID_LAYOUTS" val="29"/>
  <p:tag name="MIO_EKGUID" val="5e4a858e-6145-46c6-8598-0acd90ff44d1"/>
  <p:tag name="MIO_OBJECTNAME" val="Gold"/>
  <p:tag name="MIO_EMBED_FONT" val="False"/>
  <p:tag name="MIO_VERSION" val="25.01.2023 10:27:19"/>
  <p:tag name="MIO_LASTDOWNLOADED" val="03.05.2023 09:48:22.858"/>
  <p:tag name="MIO_CDID" val="8c446de9-17f5-421a-9aa0-a4201e99d58f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f6995a15-b531-4ea9-ac42-78b6b10e009a"/>
  <p:tag name="MIO_GUID" val="c9d15610-f775-4964-89f0-5b48d765a977"/>
  <p:tag name="MIO_UPDATE" val="True"/>
  <p:tag name="MIO_VERSION" val="09.09.2021 14:47:50"/>
  <p:tag name="MIO_DBID" val="B8FCB12D-AF03-49EB-9F79-BB019BE99E1E"/>
  <p:tag name="MIO_LASTDOWNLOADED" val="18.05.2023 15:42:35.559"/>
  <p:tag name="MIO_OBJECTNAME" val="Table Example"/>
  <p:tag name="MIO_LASTEDITORNAME" val="RightAligned PRES Andy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f6995a15-b531-4ea9-ac42-78b6b10e009a"/>
  <p:tag name="MIO_GUID" val="c9d15610-f775-4964-89f0-5b48d765a977"/>
  <p:tag name="MIO_UPDATE" val="True"/>
  <p:tag name="MIO_VERSION" val="09.09.2021 14:47:50"/>
  <p:tag name="MIO_DBID" val="B8FCB12D-AF03-49EB-9F79-BB019BE99E1E"/>
  <p:tag name="MIO_LASTDOWNLOADED" val="18.05.2023 15:42:35.559"/>
  <p:tag name="MIO_OBJECTNAME" val="Table Example"/>
  <p:tag name="MIO_LASTEDITORNAME" val="RightAligned PRES Andy"/>
</p:tagLst>
</file>

<file path=ppt/theme/theme1.xml><?xml version="1.0" encoding="utf-8"?>
<a:theme xmlns:a="http://schemas.openxmlformats.org/drawingml/2006/main" name="McorpCX">
  <a:themeElements>
    <a:clrScheme name="MCorp Gold">
      <a:dk1>
        <a:srgbClr val="545555"/>
      </a:dk1>
      <a:lt1>
        <a:srgbClr val="FFFFFF"/>
      </a:lt1>
      <a:dk2>
        <a:srgbClr val="909192"/>
      </a:dk2>
      <a:lt2>
        <a:srgbClr val="FFFFFF"/>
      </a:lt2>
      <a:accent1>
        <a:srgbClr val="F4A111"/>
      </a:accent1>
      <a:accent2>
        <a:srgbClr val="0099D7"/>
      </a:accent2>
      <a:accent3>
        <a:srgbClr val="7E4487"/>
      </a:accent3>
      <a:accent4>
        <a:srgbClr val="75AF31"/>
      </a:accent4>
      <a:accent5>
        <a:srgbClr val="909192"/>
      </a:accent5>
      <a:accent6>
        <a:srgbClr val="545555"/>
      </a:accent6>
      <a:hlink>
        <a:srgbClr val="4062A2"/>
      </a:hlink>
      <a:folHlink>
        <a:srgbClr val="545555"/>
      </a:folHlink>
    </a:clrScheme>
    <a:fontScheme name="Custom 1">
      <a:majorFont>
        <a:latin typeface="Franklin Gothic Medium Cond"/>
        <a:ea typeface=""/>
        <a:cs typeface=""/>
      </a:majorFont>
      <a:minorFont>
        <a:latin typeface="Franklin Gothic Book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5"/>
        </a:solidFill>
        <a:ln>
          <a:noFill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136800" tIns="136800" rIns="136800" bIns="1368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l" defTabSz="932472" fontAlgn="base">
          <a:lnSpc>
            <a:spcPct val="90000"/>
          </a:lnSpc>
          <a:spcBef>
            <a:spcPct val="0"/>
          </a:spcBef>
          <a:spcAft>
            <a:spcPct val="0"/>
          </a:spcAft>
          <a:defRPr sz="2400" dirty="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atin typeface="Franklin Gothic Medium" panose="020B0603020102020204" pitchFamily="34" charset="0"/>
            <a:ea typeface="Segoe UI" pitchFamily="34" charset="0"/>
            <a:cs typeface="Segoe UI" pitchFamily="34" charset="0"/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>
        <a:ln w="12700">
          <a:solidFill>
            <a:schemeClr val="tx2"/>
          </a:solidFill>
          <a:headEnd type="none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 anchor="t">
        <a:noAutofit/>
      </a:bodyPr>
      <a:lstStyle>
        <a:defPPr algn="l">
          <a:lnSpc>
            <a:spcPct val="90000"/>
          </a:lnSpc>
          <a:spcAft>
            <a:spcPts val="600"/>
          </a:spcAft>
          <a:defRPr sz="1600" dirty="0">
            <a:solidFill>
              <a:schemeClr val="accent6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CP00001_Template_sw03.potx" id="{41D0B0D6-E67A-4303-AE2B-6836AF428FF8}" vid="{F51CBAD5-8734-4998-BCF9-862836C5BC7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4E39EC86C7534AA0E0AB75A43F0EF8" ma:contentTypeVersion="15" ma:contentTypeDescription="Create a new document." ma:contentTypeScope="" ma:versionID="8c8fac13abedeea1733e3c6067f56dfb">
  <xsd:schema xmlns:xsd="http://www.w3.org/2001/XMLSchema" xmlns:xs="http://www.w3.org/2001/XMLSchema" xmlns:p="http://schemas.microsoft.com/office/2006/metadata/properties" xmlns:ns2="a98b1565-d548-4c11-a53f-59fde6e0cc4a" xmlns:ns3="ab9b492d-a6a3-448e-b34a-d6275a33e648" targetNamespace="http://schemas.microsoft.com/office/2006/metadata/properties" ma:root="true" ma:fieldsID="e7f4e2480dacb45abab5143007edbc56" ns2:_="" ns3:_="">
    <xsd:import namespace="a98b1565-d548-4c11-a53f-59fde6e0cc4a"/>
    <xsd:import namespace="ab9b492d-a6a3-448e-b34a-d6275a33e6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DateTake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8b1565-d548-4c11-a53f-59fde6e0cc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43b10853-d2c0-4354-bef7-f8b5b2b4d7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9b492d-a6a3-448e-b34a-d6275a33e64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6abfc870-f119-481e-aba6-0c9e6f62b321}" ma:internalName="TaxCatchAll" ma:showField="CatchAllData" ma:web="ab9b492d-a6a3-448e-b34a-d6275a33e6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b9b492d-a6a3-448e-b34a-d6275a33e648" xsi:nil="true"/>
    <lcf76f155ced4ddcb4097134ff3c332f xmlns="a98b1565-d548-4c11-a53f-59fde6e0cc4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DC1E260-0C2E-4212-9F37-3FFE214D03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8b1565-d548-4c11-a53f-59fde6e0cc4a"/>
    <ds:schemaRef ds:uri="ab9b492d-a6a3-448e-b34a-d6275a33e6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4289B56-6FE5-4B86-B2FE-025388A6746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7240D9-2837-4B6A-89D1-BD5E7535A0CE}">
  <ds:schemaRefs>
    <ds:schemaRef ds:uri="ab9b492d-a6a3-448e-b34a-d6275a33e648"/>
    <ds:schemaRef ds:uri="http://schemas.microsoft.com/office/infopath/2007/PartnerControls"/>
    <ds:schemaRef ds:uri="a98b1565-d548-4c11-a53f-59fde6e0cc4a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315</Words>
  <Application>Microsoft Office PowerPoint</Application>
  <PresentationFormat>Custom</PresentationFormat>
  <Paragraphs>103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Franklin Gothic Book</vt:lpstr>
      <vt:lpstr>Franklin Gothic Demi</vt:lpstr>
      <vt:lpstr>Franklin Gothic Medium</vt:lpstr>
      <vt:lpstr>Franklin Gothic Medium Cond</vt:lpstr>
      <vt:lpstr>Wingdings</vt:lpstr>
      <vt:lpstr>McorpCX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Title two lines</dc:title>
  <dc:creator/>
  <cp:lastModifiedBy/>
  <cp:revision>3597</cp:revision>
  <dcterms:modified xsi:type="dcterms:W3CDTF">2023-05-25T22:27:53Z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0x010100754E39EC86C7534AA0E0AB75A43F0EF8</vt:lpwstr>
  </property>
</Properties>
</file>